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848B9-4044-41D3-85F8-A6DDAF17A91C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0D43-5CA1-46E8-9383-3A80DC88B2B7}" type="slidenum">
              <a:rPr lang="en-IN" smtClean="0"/>
              <a:t>‹#›</a:t>
            </a:fld>
            <a:endParaRPr lang="en-IN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848B9-4044-41D3-85F8-A6DDAF17A91C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0D43-5CA1-46E8-9383-3A80DC88B2B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848B9-4044-41D3-85F8-A6DDAF17A91C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0D43-5CA1-46E8-9383-3A80DC88B2B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848B9-4044-41D3-85F8-A6DDAF17A91C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0D43-5CA1-46E8-9383-3A80DC88B2B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848B9-4044-41D3-85F8-A6DDAF17A91C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52C0D43-5CA1-46E8-9383-3A80DC88B2B7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848B9-4044-41D3-85F8-A6DDAF17A91C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0D43-5CA1-46E8-9383-3A80DC88B2B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848B9-4044-41D3-85F8-A6DDAF17A91C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0D43-5CA1-46E8-9383-3A80DC88B2B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848B9-4044-41D3-85F8-A6DDAF17A91C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0D43-5CA1-46E8-9383-3A80DC88B2B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848B9-4044-41D3-85F8-A6DDAF17A91C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0D43-5CA1-46E8-9383-3A80DC88B2B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848B9-4044-41D3-85F8-A6DDAF17A91C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0D43-5CA1-46E8-9383-3A80DC88B2B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848B9-4044-41D3-85F8-A6DDAF17A91C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0D43-5CA1-46E8-9383-3A80DC88B2B7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58848B9-4044-41D3-85F8-A6DDAF17A91C}" type="datetimeFigureOut">
              <a:rPr lang="en-US" smtClean="0"/>
              <a:t>1/31/2023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52C0D43-5CA1-46E8-9383-3A80DC88B2B7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CC89EF-9C3C-A14C-C386-111520FF6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596" y="1122364"/>
            <a:ext cx="8215370" cy="1580197"/>
          </a:xfrm>
        </p:spPr>
        <p:txBody>
          <a:bodyPr>
            <a:normAutofit/>
          </a:bodyPr>
          <a:lstStyle/>
          <a:p>
            <a:r>
              <a:rPr lang="en-IN" dirty="0"/>
              <a:t>KHATRA ADIBASI MAHAVIDYALAYA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74B13CF-4C29-2AE1-C83B-CCD521736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078480"/>
            <a:ext cx="6858000" cy="3657600"/>
          </a:xfrm>
        </p:spPr>
        <p:txBody>
          <a:bodyPr>
            <a:normAutofit/>
          </a:bodyPr>
          <a:lstStyle/>
          <a:p>
            <a:r>
              <a:rPr lang="en-IN" sz="3200" dirty="0">
                <a:solidFill>
                  <a:schemeClr val="tx1"/>
                </a:solidFill>
              </a:rPr>
              <a:t>Department – </a:t>
            </a:r>
            <a:r>
              <a:rPr lang="en-IN" b="1" dirty="0" smtClean="0">
                <a:solidFill>
                  <a:schemeClr val="tx1"/>
                </a:solidFill>
              </a:rPr>
              <a:t>Philosophy</a:t>
            </a:r>
            <a:endParaRPr lang="en-IN" sz="3200" b="1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Session : </a:t>
            </a:r>
            <a:r>
              <a:rPr lang="en-IN" sz="3200" dirty="0" smtClean="0">
                <a:solidFill>
                  <a:schemeClr val="tx1"/>
                </a:solidFill>
              </a:rPr>
              <a:t>2020-21</a:t>
            </a:r>
            <a:endParaRPr lang="en-IN" sz="3200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Semester: </a:t>
            </a:r>
            <a:r>
              <a:rPr lang="en-IN" sz="3200" dirty="0" smtClean="0">
                <a:solidFill>
                  <a:schemeClr val="tx1"/>
                </a:solidFill>
              </a:rPr>
              <a:t>III</a:t>
            </a:r>
            <a:endParaRPr lang="en-IN" sz="3200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Subject:  </a:t>
            </a:r>
            <a:r>
              <a:rPr lang="en-IN" sz="3200" dirty="0" smtClean="0">
                <a:solidFill>
                  <a:schemeClr val="tx1"/>
                </a:solidFill>
              </a:rPr>
              <a:t>Deductive Logic (Western)</a:t>
            </a:r>
            <a:endParaRPr lang="en-IN" dirty="0" smtClean="0">
              <a:solidFill>
                <a:schemeClr val="tx1"/>
              </a:solidFill>
            </a:endParaRPr>
          </a:p>
          <a:p>
            <a:r>
              <a:rPr lang="en-IN" sz="3200" dirty="0" smtClean="0">
                <a:solidFill>
                  <a:schemeClr val="tx1"/>
                </a:solidFill>
              </a:rPr>
              <a:t>Topic – </a:t>
            </a:r>
            <a:r>
              <a:rPr lang="en-IN" dirty="0" smtClean="0">
                <a:solidFill>
                  <a:schemeClr val="tx1"/>
                </a:solidFill>
              </a:rPr>
              <a:t>Symbolic Logic</a:t>
            </a:r>
            <a:endParaRPr lang="en-IN" sz="3200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Teacher’s Name: </a:t>
            </a:r>
            <a:r>
              <a:rPr lang="en-IN" sz="3200" dirty="0" smtClean="0">
                <a:solidFill>
                  <a:schemeClr val="tx1"/>
                </a:solidFill>
              </a:rPr>
              <a:t>Rajesh </a:t>
            </a:r>
            <a:r>
              <a:rPr lang="en-IN" sz="3200" dirty="0" err="1" smtClean="0">
                <a:solidFill>
                  <a:schemeClr val="tx1"/>
                </a:solidFill>
              </a:rPr>
              <a:t>Guin</a:t>
            </a:r>
            <a:endParaRPr lang="en-IN" sz="3200" dirty="0">
              <a:solidFill>
                <a:schemeClr val="tx1"/>
              </a:solidFill>
            </a:endParaRP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xmlns="" id="{23F61905-FA1B-661A-4117-E24B9D2C5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3372" y="214290"/>
            <a:ext cx="856203" cy="107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74240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সাঙ্কেতিক যুক্তিবিজ্ঞান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n-IN" dirty="0" smtClean="0"/>
              <a:t>যে যুক্তিবিজ্ঞান বিশেষ ধরনের প্রতীক ব্যবহারের দ্বারা যুক্তিকে প্রকাশ করে ও যুক্তিকে মূল্যায়ন করে তাকে সাধারণভাবে প্রতীকী যুক্তিবিজ্ঞান বা সাঙ্কেতিক যুক্তিবিজ্ঞান বলে</a:t>
            </a:r>
            <a:r>
              <a:rPr lang="hi-IN" dirty="0" smtClean="0"/>
              <a:t>। </a:t>
            </a:r>
            <a:r>
              <a:rPr lang="bn-IN" dirty="0" smtClean="0"/>
              <a:t>প্রতীকী যুক্তিবিজ্ঞানকে প্রতীকী ন্যায়</a:t>
            </a:r>
            <a:r>
              <a:rPr lang="en-IN" dirty="0" smtClean="0"/>
              <a:t> (Symbolic Logic) </a:t>
            </a:r>
            <a:r>
              <a:rPr lang="bn-IN" dirty="0" smtClean="0"/>
              <a:t>বা নব্য যুক্তিবিজ্ঞান নামেও অভিহিত করা হয়</a:t>
            </a:r>
            <a:r>
              <a:rPr lang="hi-IN" dirty="0" smtClean="0"/>
              <a:t>। </a:t>
            </a:r>
            <a:r>
              <a:rPr lang="bn-IN" dirty="0" smtClean="0"/>
              <a:t>অ্যারিস্টোটলীয় যুক্তিবিজ্ঞানে প্রতীকের ব্যবহার হত</a:t>
            </a:r>
            <a:r>
              <a:rPr lang="en-IN" dirty="0" smtClean="0"/>
              <a:t>, </a:t>
            </a:r>
            <a:r>
              <a:rPr lang="bn-IN" dirty="0" smtClean="0"/>
              <a:t>তবে তা প্রধানত পদের পরিবর্তে করা হত</a:t>
            </a:r>
            <a:r>
              <a:rPr lang="hi-IN" dirty="0" smtClean="0"/>
              <a:t>। </a:t>
            </a:r>
            <a:r>
              <a:rPr lang="bn-IN" dirty="0" smtClean="0"/>
              <a:t>যেমন</a:t>
            </a:r>
            <a:r>
              <a:rPr lang="en-IN" dirty="0" smtClean="0"/>
              <a:t>- 'All S is P', 'All P is M' </a:t>
            </a:r>
            <a:r>
              <a:rPr lang="bn-IN" dirty="0" smtClean="0"/>
              <a:t>ইত্যাদি</a:t>
            </a:r>
            <a:r>
              <a:rPr lang="hi-IN" dirty="0" smtClean="0"/>
              <a:t>। </a:t>
            </a:r>
            <a:r>
              <a:rPr lang="bn-IN" dirty="0" smtClean="0"/>
              <a:t>কিন্তু নব্য যুক্তিবিজ্ঞানে বচনের পরিবর্তে সত্যাপেক্ষক সংযোজকের পরিবর্তে ও সংশ্লিষ্ট সব ব্যাপারে প্রতীকের ব্যাপক প্রচলন হওয়ায় নব্য যুক্তিবিজ্ঞানকে প্রতীকী যুক্তিবিজ্ঞান বলা হয়</a:t>
            </a:r>
            <a:r>
              <a:rPr lang="hi-IN" dirty="0" smtClean="0"/>
              <a:t>।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প্রতীকের বিভাগ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bn-IN" dirty="0" smtClean="0"/>
              <a:t>প্রতীক সাধারণত দুই ধরনের হয়ে থাকে</a:t>
            </a:r>
            <a:r>
              <a:rPr lang="en-IN" dirty="0" smtClean="0"/>
              <a:t> </a:t>
            </a:r>
            <a:r>
              <a:rPr lang="en-IN" dirty="0" smtClean="0"/>
              <a:t>–</a:t>
            </a:r>
            <a:endParaRPr lang="bn-IN" dirty="0" smtClean="0"/>
          </a:p>
          <a:p>
            <a:pPr>
              <a:buNone/>
            </a:pPr>
            <a:r>
              <a:rPr lang="en-IN" dirty="0" smtClean="0"/>
              <a:t> </a:t>
            </a:r>
            <a:r>
              <a:rPr lang="bn-IN" dirty="0" smtClean="0"/>
              <a:t>শাব্দিক</a:t>
            </a:r>
            <a:r>
              <a:rPr lang="en-IN" dirty="0" smtClean="0"/>
              <a:t> (Verbal) </a:t>
            </a:r>
            <a:r>
              <a:rPr lang="bn-IN" dirty="0" smtClean="0"/>
              <a:t>ও অশাব্দিক</a:t>
            </a:r>
            <a:r>
              <a:rPr lang="en-IN" dirty="0" smtClean="0"/>
              <a:t> (Non Verbal)</a:t>
            </a:r>
          </a:p>
          <a:p>
            <a:r>
              <a:rPr lang="bn-IN" u="sng" dirty="0" smtClean="0"/>
              <a:t>শাব্দিক প্রতীক</a:t>
            </a:r>
            <a:r>
              <a:rPr lang="en-IN" u="sng" dirty="0" smtClean="0"/>
              <a:t> (Verbal)</a:t>
            </a:r>
            <a:r>
              <a:rPr lang="en-IN" dirty="0" smtClean="0"/>
              <a:t> - </a:t>
            </a:r>
            <a:r>
              <a:rPr lang="bn-IN" dirty="0" smtClean="0"/>
              <a:t>আমাদের সবচেয়ে পরিচিত প্রতীক হল শব্দ</a:t>
            </a:r>
            <a:r>
              <a:rPr lang="hi-IN" dirty="0" smtClean="0"/>
              <a:t>। </a:t>
            </a:r>
            <a:r>
              <a:rPr lang="bn-IN" dirty="0" smtClean="0"/>
              <a:t>শব্দ প্রয়োগ করে আমরা অনেক কিছু বোঝায় ও নির্দেশ করি</a:t>
            </a:r>
            <a:r>
              <a:rPr lang="hi-IN" dirty="0" smtClean="0"/>
              <a:t>। </a:t>
            </a:r>
            <a:r>
              <a:rPr lang="bn-IN" dirty="0" smtClean="0"/>
              <a:t>যেমন</a:t>
            </a:r>
            <a:r>
              <a:rPr lang="en-IN" dirty="0" smtClean="0"/>
              <a:t>- </a:t>
            </a:r>
            <a:r>
              <a:rPr lang="bn-IN" dirty="0" smtClean="0"/>
              <a:t>একটি প্রাণীকে দেখে যখন বলি</a:t>
            </a:r>
            <a:r>
              <a:rPr lang="en-IN" dirty="0" smtClean="0"/>
              <a:t> '</a:t>
            </a:r>
            <a:r>
              <a:rPr lang="bn-IN" dirty="0" smtClean="0"/>
              <a:t>এটি একটি বিড়াল</a:t>
            </a:r>
            <a:r>
              <a:rPr lang="en-IN" dirty="0" smtClean="0"/>
              <a:t>' </a:t>
            </a:r>
            <a:r>
              <a:rPr lang="bn-IN" dirty="0" smtClean="0"/>
              <a:t>তখন</a:t>
            </a:r>
            <a:r>
              <a:rPr lang="en-IN" dirty="0" smtClean="0"/>
              <a:t> '</a:t>
            </a:r>
            <a:r>
              <a:rPr lang="bn-IN" dirty="0" smtClean="0"/>
              <a:t>বিড়াল</a:t>
            </a:r>
            <a:r>
              <a:rPr lang="en-IN" dirty="0" smtClean="0"/>
              <a:t>' </a:t>
            </a:r>
            <a:r>
              <a:rPr lang="bn-IN" dirty="0" smtClean="0"/>
              <a:t>শব্দটি একটি বিশেষ শ্রেণীর প্রাণীকে বোঝাবার সংকেত হিসেবে কাজ করে</a:t>
            </a:r>
            <a:r>
              <a:rPr lang="hi-IN" dirty="0" smtClean="0"/>
              <a:t>। </a:t>
            </a:r>
            <a:r>
              <a:rPr lang="bn-IN" dirty="0" smtClean="0"/>
              <a:t>যেকোনো মনুষ্য ভাষায় যেসব শব্দ ব্যবহার করা হয় সেগুলি কোন দ্রব্য</a:t>
            </a:r>
            <a:r>
              <a:rPr lang="en-IN" dirty="0" smtClean="0"/>
              <a:t>, </a:t>
            </a:r>
            <a:r>
              <a:rPr lang="bn-IN" dirty="0" smtClean="0"/>
              <a:t>কিংবা গুণ অথবা ক্রিয়া ইত্যাদির প্রতীক</a:t>
            </a:r>
            <a:r>
              <a:rPr lang="hi-IN" dirty="0" smtClean="0"/>
              <a:t>। </a:t>
            </a:r>
            <a:r>
              <a:rPr lang="bn-IN" dirty="0" smtClean="0"/>
              <a:t>যেমন</a:t>
            </a:r>
            <a:r>
              <a:rPr lang="en-IN" dirty="0" smtClean="0"/>
              <a:t>- </a:t>
            </a:r>
            <a:r>
              <a:rPr lang="bn-IN" dirty="0" smtClean="0"/>
              <a:t>বই</a:t>
            </a:r>
            <a:r>
              <a:rPr lang="en-IN" dirty="0" smtClean="0"/>
              <a:t>, </a:t>
            </a:r>
            <a:r>
              <a:rPr lang="bn-IN" dirty="0" smtClean="0"/>
              <a:t>ঘট</a:t>
            </a:r>
            <a:r>
              <a:rPr lang="en-IN" dirty="0" smtClean="0"/>
              <a:t>,</a:t>
            </a:r>
            <a:r>
              <a:rPr lang="bn-IN" dirty="0" smtClean="0"/>
              <a:t>পট ইত্যাদি শব্দ দ্রব্যের প্রতীক</a:t>
            </a:r>
            <a:r>
              <a:rPr lang="en-IN" dirty="0" smtClean="0"/>
              <a:t>, </a:t>
            </a:r>
            <a:r>
              <a:rPr lang="bn-IN" dirty="0" smtClean="0"/>
              <a:t>সত্যতা</a:t>
            </a:r>
            <a:r>
              <a:rPr lang="en-IN" dirty="0" smtClean="0"/>
              <a:t>, </a:t>
            </a:r>
            <a:r>
              <a:rPr lang="bn-IN" dirty="0" smtClean="0"/>
              <a:t>নিষ্ঠুরতা</a:t>
            </a:r>
            <a:r>
              <a:rPr lang="en-IN" dirty="0" smtClean="0"/>
              <a:t>, </a:t>
            </a:r>
            <a:r>
              <a:rPr lang="bn-IN" dirty="0" smtClean="0"/>
              <a:t>শঠতা ইত্যাদি শব্দ গুণের প্রতীক</a:t>
            </a:r>
            <a:r>
              <a:rPr lang="en-IN" dirty="0" smtClean="0"/>
              <a:t>, </a:t>
            </a:r>
            <a:r>
              <a:rPr lang="bn-IN" dirty="0" smtClean="0"/>
              <a:t>খেলা</a:t>
            </a:r>
            <a:r>
              <a:rPr lang="en-IN" dirty="0" smtClean="0"/>
              <a:t>, </a:t>
            </a:r>
            <a:r>
              <a:rPr lang="bn-IN" dirty="0" smtClean="0"/>
              <a:t>সাঁতার কাটা</a:t>
            </a:r>
            <a:r>
              <a:rPr lang="en-IN" dirty="0" smtClean="0"/>
              <a:t>, </a:t>
            </a:r>
            <a:r>
              <a:rPr lang="bn-IN" dirty="0" smtClean="0"/>
              <a:t>দৌড়ানো ইত্যাদি শব্দ ক্রিয়ার প্রতীক</a:t>
            </a:r>
            <a:r>
              <a:rPr lang="hi-IN" dirty="0" smtClean="0"/>
              <a:t>।</a:t>
            </a:r>
            <a:r>
              <a:rPr lang="en-IN" dirty="0" smtClean="0"/>
              <a:t> </a:t>
            </a:r>
          </a:p>
          <a:p>
            <a:r>
              <a:rPr lang="bn-IN" u="sng" dirty="0" smtClean="0"/>
              <a:t>অ</a:t>
            </a:r>
            <a:r>
              <a:rPr lang="en-IN" u="sng" dirty="0" smtClean="0"/>
              <a:t>-</a:t>
            </a:r>
            <a:r>
              <a:rPr lang="bn-IN" u="sng" dirty="0" smtClean="0"/>
              <a:t>শাব্দিক প্রতীক</a:t>
            </a:r>
            <a:r>
              <a:rPr lang="en-IN" u="sng" dirty="0" smtClean="0"/>
              <a:t> (non verbal)</a:t>
            </a:r>
            <a:r>
              <a:rPr lang="en-IN" dirty="0" smtClean="0"/>
              <a:t>- </a:t>
            </a:r>
            <a:r>
              <a:rPr lang="bn-IN" dirty="0" smtClean="0"/>
              <a:t>শব্দ ছাড়া অন্য সব প্রতীককে অ</a:t>
            </a:r>
            <a:r>
              <a:rPr lang="en-IN" dirty="0" smtClean="0"/>
              <a:t>-</a:t>
            </a:r>
            <a:r>
              <a:rPr lang="bn-IN" dirty="0" smtClean="0"/>
              <a:t>শাব্দিক প্রতীক বলে</a:t>
            </a:r>
            <a:r>
              <a:rPr lang="hi-IN" dirty="0" smtClean="0"/>
              <a:t>। </a:t>
            </a:r>
            <a:r>
              <a:rPr lang="bn-IN" dirty="0" smtClean="0"/>
              <a:t>অর্থাৎ শব্দ নয় অথচ প্রতীক</a:t>
            </a:r>
            <a:r>
              <a:rPr lang="en-IN" dirty="0" smtClean="0"/>
              <a:t> - </a:t>
            </a:r>
            <a:r>
              <a:rPr lang="bn-IN" dirty="0" smtClean="0"/>
              <a:t>এমন যে প্রতীক তাকেই বলা হয় অ</a:t>
            </a:r>
            <a:r>
              <a:rPr lang="en-IN" dirty="0" smtClean="0"/>
              <a:t>-</a:t>
            </a:r>
            <a:r>
              <a:rPr lang="bn-IN" dirty="0" smtClean="0"/>
              <a:t>শাব্দিক প্রতীক</a:t>
            </a:r>
            <a:r>
              <a:rPr lang="hi-IN" dirty="0" smtClean="0"/>
              <a:t>। </a:t>
            </a:r>
            <a:r>
              <a:rPr lang="bn-IN" dirty="0" smtClean="0"/>
              <a:t>ইংরেজি বর্ণমালার বর্ণ যেমন</a:t>
            </a:r>
            <a:r>
              <a:rPr lang="en-IN" dirty="0" smtClean="0"/>
              <a:t>- </a:t>
            </a:r>
            <a:r>
              <a:rPr lang="en-IN" dirty="0" err="1" smtClean="0"/>
              <a:t>a,b,c,d</a:t>
            </a:r>
            <a:r>
              <a:rPr lang="en-IN" dirty="0" smtClean="0"/>
              <a:t> </a:t>
            </a:r>
            <a:r>
              <a:rPr lang="bn-IN" dirty="0" smtClean="0"/>
              <a:t>বা</a:t>
            </a:r>
            <a:r>
              <a:rPr lang="en-IN" dirty="0" smtClean="0"/>
              <a:t> </a:t>
            </a:r>
            <a:r>
              <a:rPr lang="en-IN" dirty="0" err="1" smtClean="0"/>
              <a:t>p,q,r,s</a:t>
            </a:r>
            <a:r>
              <a:rPr lang="en-IN" dirty="0" smtClean="0"/>
              <a:t> </a:t>
            </a:r>
            <a:r>
              <a:rPr lang="bn-IN" dirty="0" smtClean="0"/>
              <a:t>বা বাংলা বর্ণমালার বর্ণ</a:t>
            </a:r>
            <a:r>
              <a:rPr lang="en-IN" dirty="0" smtClean="0"/>
              <a:t>- </a:t>
            </a:r>
            <a:r>
              <a:rPr lang="bn-IN" dirty="0" smtClean="0"/>
              <a:t>ক</a:t>
            </a:r>
            <a:r>
              <a:rPr lang="en-IN" dirty="0" smtClean="0"/>
              <a:t>, </a:t>
            </a:r>
            <a:r>
              <a:rPr lang="bn-IN" dirty="0" smtClean="0"/>
              <a:t>খ</a:t>
            </a:r>
            <a:r>
              <a:rPr lang="en-IN" dirty="0" smtClean="0"/>
              <a:t>, </a:t>
            </a:r>
            <a:r>
              <a:rPr lang="bn-IN" dirty="0" smtClean="0"/>
              <a:t>গ</a:t>
            </a:r>
            <a:r>
              <a:rPr lang="en-IN" dirty="0" smtClean="0"/>
              <a:t>, </a:t>
            </a:r>
            <a:r>
              <a:rPr lang="bn-IN" dirty="0" smtClean="0"/>
              <a:t>ঘ বা প</a:t>
            </a:r>
            <a:r>
              <a:rPr lang="en-IN" dirty="0" smtClean="0"/>
              <a:t>, </a:t>
            </a:r>
            <a:r>
              <a:rPr lang="bn-IN" dirty="0" smtClean="0"/>
              <a:t>ফ</a:t>
            </a:r>
            <a:r>
              <a:rPr lang="en-IN" dirty="0" smtClean="0"/>
              <a:t>, </a:t>
            </a:r>
            <a:r>
              <a:rPr lang="bn-IN" dirty="0" smtClean="0"/>
              <a:t>ব</a:t>
            </a:r>
            <a:r>
              <a:rPr lang="en-IN" dirty="0" smtClean="0"/>
              <a:t>, </a:t>
            </a:r>
            <a:r>
              <a:rPr lang="bn-IN" dirty="0" smtClean="0"/>
              <a:t>ভ ইত্যাদি বর্ণ হল অ</a:t>
            </a:r>
            <a:r>
              <a:rPr lang="en-IN" dirty="0" smtClean="0"/>
              <a:t>-</a:t>
            </a:r>
            <a:r>
              <a:rPr lang="bn-IN" dirty="0" smtClean="0"/>
              <a:t>শাব্দিক</a:t>
            </a:r>
            <a:r>
              <a:rPr lang="en-IN" dirty="0" smtClean="0"/>
              <a:t>  </a:t>
            </a:r>
            <a:r>
              <a:rPr lang="bn-IN" dirty="0" smtClean="0"/>
              <a:t>প্রতীক</a:t>
            </a:r>
            <a:r>
              <a:rPr lang="hi-IN" dirty="0" smtClean="0"/>
              <a:t>। </a:t>
            </a:r>
            <a:r>
              <a:rPr lang="bn-IN" dirty="0" smtClean="0"/>
              <a:t>এছাড়া গণিতের</a:t>
            </a:r>
            <a:r>
              <a:rPr lang="en-IN" dirty="0" smtClean="0"/>
              <a:t> +, -, ×, ÷ </a:t>
            </a:r>
            <a:r>
              <a:rPr lang="bn-IN" dirty="0" smtClean="0"/>
              <a:t>ইত্যাদি চিহ্ন হল অ</a:t>
            </a:r>
            <a:r>
              <a:rPr lang="en-IN" dirty="0" smtClean="0"/>
              <a:t>-</a:t>
            </a:r>
            <a:r>
              <a:rPr lang="bn-IN" dirty="0" smtClean="0"/>
              <a:t>শাব্দিক প্রতীক</a:t>
            </a:r>
            <a:r>
              <a:rPr lang="hi-IN" dirty="0" smtClean="0"/>
              <a:t>।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/>
              <a:t>প্রতীকের অন্যান্য বিভাগ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IN" dirty="0" smtClean="0"/>
              <a:t>এছাড়াও প্রতীকী </a:t>
            </a:r>
            <a:r>
              <a:rPr lang="bn-IN" dirty="0" smtClean="0"/>
              <a:t>যুক্তিবিজ্ঞানে </a:t>
            </a:r>
            <a:r>
              <a:rPr lang="bn-IN" dirty="0" smtClean="0"/>
              <a:t>তিনধরনের প্রতীক ব্যবহার করা হয়</a:t>
            </a:r>
            <a:r>
              <a:rPr lang="hi-IN" dirty="0" smtClean="0"/>
              <a:t>। </a:t>
            </a:r>
            <a:r>
              <a:rPr lang="bn-IN" dirty="0" smtClean="0"/>
              <a:t>এগুলাে হল</a:t>
            </a:r>
            <a:r>
              <a:rPr lang="en-IN" dirty="0" smtClean="0"/>
              <a:t> -</a:t>
            </a:r>
          </a:p>
          <a:p>
            <a:r>
              <a:rPr lang="en-IN" dirty="0" smtClean="0"/>
              <a:t>(</a:t>
            </a:r>
            <a:r>
              <a:rPr lang="bn-IN" dirty="0" smtClean="0"/>
              <a:t>১</a:t>
            </a:r>
            <a:r>
              <a:rPr lang="en-IN" dirty="0" smtClean="0"/>
              <a:t>) </a:t>
            </a:r>
            <a:r>
              <a:rPr lang="bn-IN" dirty="0" smtClean="0"/>
              <a:t>গ্রাহক প্রতীক</a:t>
            </a:r>
            <a:r>
              <a:rPr lang="en-IN" dirty="0" smtClean="0"/>
              <a:t> [Variable]</a:t>
            </a:r>
          </a:p>
          <a:p>
            <a:r>
              <a:rPr lang="en-IN" dirty="0" smtClean="0"/>
              <a:t>(</a:t>
            </a:r>
            <a:r>
              <a:rPr lang="bn-IN" dirty="0" smtClean="0"/>
              <a:t>২</a:t>
            </a:r>
            <a:r>
              <a:rPr lang="en-IN" dirty="0" smtClean="0"/>
              <a:t>) </a:t>
            </a:r>
            <a:r>
              <a:rPr lang="bn-IN" dirty="0" smtClean="0"/>
              <a:t>ধ্রুবক</a:t>
            </a:r>
            <a:r>
              <a:rPr lang="en-IN" dirty="0" smtClean="0"/>
              <a:t> [Constant]</a:t>
            </a:r>
          </a:p>
          <a:p>
            <a:r>
              <a:rPr lang="en-IN" dirty="0" smtClean="0"/>
              <a:t>(</a:t>
            </a:r>
            <a:r>
              <a:rPr lang="bn-IN" dirty="0" smtClean="0"/>
              <a:t>৩</a:t>
            </a:r>
            <a:r>
              <a:rPr lang="en-IN" dirty="0" smtClean="0"/>
              <a:t>) </a:t>
            </a:r>
            <a:r>
              <a:rPr lang="bn-IN" dirty="0" smtClean="0"/>
              <a:t>মানক চিহ্ন</a:t>
            </a:r>
            <a:r>
              <a:rPr lang="en-IN" dirty="0" smtClean="0"/>
              <a:t> [Quantifier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357166"/>
            <a:ext cx="8329642" cy="6286544"/>
          </a:xfrm>
        </p:spPr>
        <p:txBody>
          <a:bodyPr>
            <a:normAutofit fontScale="77500" lnSpcReduction="20000"/>
          </a:bodyPr>
          <a:lstStyle/>
          <a:p>
            <a:r>
              <a:rPr lang="bn-IN" u="sng" dirty="0" smtClean="0"/>
              <a:t>গ্রাহক প্রতীক</a:t>
            </a:r>
            <a:r>
              <a:rPr lang="en-IN" u="sng" dirty="0" smtClean="0"/>
              <a:t> (Variable)</a:t>
            </a:r>
            <a:r>
              <a:rPr lang="en-IN" dirty="0" smtClean="0"/>
              <a:t> - </a:t>
            </a:r>
            <a:r>
              <a:rPr lang="bn-IN" dirty="0" smtClean="0"/>
              <a:t>যে</a:t>
            </a:r>
            <a:r>
              <a:rPr lang="en-IN" dirty="0" smtClean="0"/>
              <a:t>-</a:t>
            </a:r>
            <a:r>
              <a:rPr lang="bn-IN" dirty="0" smtClean="0"/>
              <a:t>প্রতীকের স্থানে কোনো বিশেষ শ্রেণীর অন্তর্গত মান</a:t>
            </a:r>
            <a:r>
              <a:rPr lang="en-IN" dirty="0" smtClean="0"/>
              <a:t>-</a:t>
            </a:r>
            <a:r>
              <a:rPr lang="bn-IN" dirty="0" smtClean="0"/>
              <a:t>গুলাের যেকোনাে একটি মান বসানাে যায় সেই প্রতীককে বলে গ্রাহক প্রতীক</a:t>
            </a:r>
            <a:r>
              <a:rPr lang="hi-IN" dirty="0" smtClean="0"/>
              <a:t>। </a:t>
            </a:r>
            <a:r>
              <a:rPr lang="bn-IN" dirty="0" smtClean="0"/>
              <a:t>ইংরেজি</a:t>
            </a:r>
            <a:r>
              <a:rPr lang="en-IN" dirty="0" smtClean="0"/>
              <a:t> ‘Variable’ </a:t>
            </a:r>
            <a:r>
              <a:rPr lang="bn-IN" dirty="0" smtClean="0"/>
              <a:t>শব্দটি এসেছে</a:t>
            </a:r>
            <a:r>
              <a:rPr lang="en-IN" dirty="0" smtClean="0"/>
              <a:t> 'Vary' </a:t>
            </a:r>
            <a:r>
              <a:rPr lang="bn-IN" dirty="0" smtClean="0"/>
              <a:t>শব্দটি থেকে</a:t>
            </a:r>
            <a:r>
              <a:rPr lang="en-IN" dirty="0" smtClean="0"/>
              <a:t>, </a:t>
            </a:r>
            <a:r>
              <a:rPr lang="bn-IN" dirty="0" smtClean="0"/>
              <a:t>যার অর্থ হল পরিবর্তিত হওয়া</a:t>
            </a:r>
            <a:r>
              <a:rPr lang="hi-IN" dirty="0" smtClean="0"/>
              <a:t>।</a:t>
            </a:r>
            <a:r>
              <a:rPr lang="en-IN" dirty="0" smtClean="0"/>
              <a:t> 'Variable' </a:t>
            </a:r>
            <a:r>
              <a:rPr lang="bn-IN" dirty="0" smtClean="0"/>
              <a:t>কথার তাই অর্থ করা হয়েছে যা পরিবর্তনযােগ্য</a:t>
            </a:r>
            <a:r>
              <a:rPr lang="hi-IN" dirty="0" smtClean="0"/>
              <a:t>।</a:t>
            </a:r>
            <a:endParaRPr lang="bn-IN" dirty="0" smtClean="0"/>
          </a:p>
          <a:p>
            <a:r>
              <a:rPr lang="en-IN" b="1" dirty="0" smtClean="0"/>
              <a:t> </a:t>
            </a:r>
            <a:r>
              <a:rPr lang="bn-IN" b="1" dirty="0" smtClean="0"/>
              <a:t>ধ্রুবক বা যৌক্তিক ধ্রুবক</a:t>
            </a:r>
            <a:r>
              <a:rPr lang="en-IN" b="1" dirty="0" smtClean="0"/>
              <a:t> (Logical Constant)-</a:t>
            </a:r>
            <a:r>
              <a:rPr lang="en-IN" dirty="0" smtClean="0"/>
              <a:t> </a:t>
            </a:r>
            <a:r>
              <a:rPr lang="bn-IN" dirty="0" smtClean="0"/>
              <a:t>যুক্তি বা বচনের যেসব প্রতীককে বদলানো যায় না তাদের ধ্রুবক বলে</a:t>
            </a:r>
            <a:r>
              <a:rPr lang="hi-IN" dirty="0" smtClean="0"/>
              <a:t>। </a:t>
            </a:r>
            <a:r>
              <a:rPr lang="bn-IN" dirty="0" smtClean="0"/>
              <a:t>বচনের সংযোজক হিসাবে আমরা</a:t>
            </a:r>
            <a:r>
              <a:rPr lang="en-IN" dirty="0" smtClean="0"/>
              <a:t> '</a:t>
            </a:r>
            <a:r>
              <a:rPr lang="bn-IN" dirty="0" smtClean="0"/>
              <a:t>এবং</a:t>
            </a:r>
            <a:r>
              <a:rPr lang="en-IN" dirty="0" smtClean="0"/>
              <a:t>', '</a:t>
            </a:r>
            <a:r>
              <a:rPr lang="bn-IN" dirty="0" smtClean="0"/>
              <a:t>অথবা</a:t>
            </a:r>
            <a:r>
              <a:rPr lang="en-IN" dirty="0" smtClean="0"/>
              <a:t>', '</a:t>
            </a:r>
            <a:r>
              <a:rPr lang="bn-IN" dirty="0" smtClean="0"/>
              <a:t>যদি</a:t>
            </a:r>
            <a:r>
              <a:rPr lang="en-IN" dirty="0" smtClean="0"/>
              <a:t> - </a:t>
            </a:r>
            <a:r>
              <a:rPr lang="bn-IN" dirty="0" smtClean="0"/>
              <a:t>তবে</a:t>
            </a:r>
            <a:r>
              <a:rPr lang="en-IN" dirty="0" smtClean="0"/>
              <a:t>' '</a:t>
            </a:r>
            <a:r>
              <a:rPr lang="bn-IN" dirty="0" smtClean="0"/>
              <a:t>যদি এবং কেবল যদি</a:t>
            </a:r>
            <a:r>
              <a:rPr lang="en-IN" dirty="0" smtClean="0"/>
              <a:t>' </a:t>
            </a:r>
            <a:r>
              <a:rPr lang="bn-IN" dirty="0" smtClean="0"/>
              <a:t>এই যোজক গুলো প্রয়োগ করি</a:t>
            </a:r>
            <a:r>
              <a:rPr lang="hi-IN" dirty="0" smtClean="0"/>
              <a:t>। </a:t>
            </a:r>
            <a:r>
              <a:rPr lang="bn-IN" dirty="0" smtClean="0"/>
              <a:t>এই যোজকগুলো হল যৌক্তিক ধ্রুবক</a:t>
            </a:r>
            <a:r>
              <a:rPr lang="en-IN" dirty="0" smtClean="0"/>
              <a:t>, </a:t>
            </a:r>
            <a:r>
              <a:rPr lang="bn-IN" dirty="0" smtClean="0"/>
              <a:t>এদের সাংকেতিক রূপ হিসাবে</a:t>
            </a:r>
            <a:r>
              <a:rPr lang="en-IN" dirty="0" smtClean="0"/>
              <a:t> ‘∼’, ‘ . ’, ‘∨’, ‘⊃’, ‘≡’ </a:t>
            </a:r>
            <a:r>
              <a:rPr lang="bn-IN" dirty="0" smtClean="0"/>
              <a:t>প্রয়োগ করি</a:t>
            </a:r>
            <a:r>
              <a:rPr lang="hi-IN" dirty="0" smtClean="0"/>
              <a:t>। </a:t>
            </a:r>
            <a:r>
              <a:rPr lang="bn-IN" dirty="0" smtClean="0"/>
              <a:t>এগুলিকে আবার সত্যাপেক্ষক যোজক</a:t>
            </a:r>
            <a:r>
              <a:rPr lang="en-IN" dirty="0" smtClean="0"/>
              <a:t> (Connective) </a:t>
            </a:r>
            <a:r>
              <a:rPr lang="bn-IN" dirty="0" smtClean="0"/>
              <a:t>বলা হয়</a:t>
            </a:r>
            <a:r>
              <a:rPr lang="hi-IN" dirty="0" smtClean="0"/>
              <a:t>। </a:t>
            </a:r>
            <a:r>
              <a:rPr lang="bn-IN" dirty="0" smtClean="0"/>
              <a:t>এগুলি ছাড়াও বিভিন্ন চিহ্ন</a:t>
            </a:r>
            <a:r>
              <a:rPr lang="en-IN" dirty="0" smtClean="0"/>
              <a:t>, </a:t>
            </a:r>
            <a:r>
              <a:rPr lang="bn-IN" dirty="0" smtClean="0"/>
              <a:t>যেমন</a:t>
            </a:r>
            <a:r>
              <a:rPr lang="en-IN" dirty="0" smtClean="0"/>
              <a:t>-  ‘,’ (</a:t>
            </a:r>
            <a:r>
              <a:rPr lang="bn-IN" dirty="0" smtClean="0"/>
              <a:t>কমা চিহ্ন</a:t>
            </a:r>
            <a:r>
              <a:rPr lang="en-IN" dirty="0" smtClean="0"/>
              <a:t>),  ‘;’(</a:t>
            </a:r>
            <a:r>
              <a:rPr lang="bn-IN" dirty="0" smtClean="0"/>
              <a:t>সেমিক্লোন</a:t>
            </a:r>
            <a:r>
              <a:rPr lang="en-IN" dirty="0" smtClean="0"/>
              <a:t>) </a:t>
            </a:r>
            <a:r>
              <a:rPr lang="bn-IN" dirty="0" smtClean="0"/>
              <a:t>ইত্যাদিও হল যৌক্তিক ধ্রুবকের দৃষ্টান্ত</a:t>
            </a:r>
            <a:r>
              <a:rPr lang="hi-IN" dirty="0" smtClean="0"/>
              <a:t>।</a:t>
            </a:r>
            <a:r>
              <a:rPr lang="bn-IN" b="1" dirty="0" smtClean="0"/>
              <a:t> </a:t>
            </a:r>
            <a:endParaRPr lang="bn-IN" b="1" dirty="0" smtClean="0"/>
          </a:p>
          <a:p>
            <a:r>
              <a:rPr lang="bn-IN" b="1" dirty="0" smtClean="0"/>
              <a:t>মানক </a:t>
            </a:r>
            <a:r>
              <a:rPr lang="bn-IN" b="1" dirty="0" smtClean="0"/>
              <a:t>চিহ্ন বা</a:t>
            </a:r>
            <a:r>
              <a:rPr lang="en-IN" b="1" dirty="0" smtClean="0"/>
              <a:t> Quantifier -</a:t>
            </a:r>
            <a:r>
              <a:rPr lang="en-IN" dirty="0" smtClean="0"/>
              <a:t> </a:t>
            </a:r>
            <a:r>
              <a:rPr lang="bn-IN" dirty="0" smtClean="0"/>
              <a:t>যে চিহ্নগুলি বচনের পরিমাণ নির্দেশ করে সেগুলিকে বলা হয় মানক চিহ্ন </a:t>
            </a:r>
            <a:r>
              <a:rPr lang="hi-IN" dirty="0" smtClean="0"/>
              <a:t>।</a:t>
            </a:r>
            <a:endParaRPr lang="en-IN" dirty="0" smtClean="0"/>
          </a:p>
          <a:p>
            <a:pPr>
              <a:buNone/>
            </a:pPr>
            <a:r>
              <a:rPr lang="bn-IN" dirty="0" smtClean="0"/>
              <a:t>	যেমন </a:t>
            </a:r>
            <a:r>
              <a:rPr lang="en-IN" dirty="0" smtClean="0"/>
              <a:t>- </a:t>
            </a:r>
            <a:r>
              <a:rPr lang="bn-IN" dirty="0" smtClean="0"/>
              <a:t>সকল </a:t>
            </a:r>
            <a:r>
              <a:rPr lang="bn-IN" dirty="0" smtClean="0"/>
              <a:t>বাঙালি হয় ভারতীয় এটিতে  মানক বসালে হবে</a:t>
            </a:r>
            <a:r>
              <a:rPr lang="en-IN" dirty="0" smtClean="0"/>
              <a:t> U𝓍 (S𝓍⊃ P𝓍) </a:t>
            </a:r>
          </a:p>
          <a:p>
            <a:pPr>
              <a:buNone/>
            </a:pPr>
            <a:r>
              <a:rPr lang="bn-IN" dirty="0" smtClean="0"/>
              <a:t>	আবার </a:t>
            </a:r>
            <a:r>
              <a:rPr lang="bn-IN" dirty="0" smtClean="0"/>
              <a:t>কোন কোন মানুষ হয় সৎ এটিতে</a:t>
            </a:r>
            <a:r>
              <a:rPr lang="en-IN" dirty="0" smtClean="0"/>
              <a:t>  </a:t>
            </a:r>
            <a:r>
              <a:rPr lang="bn-IN" dirty="0" smtClean="0"/>
              <a:t>মানক বসালে হবে </a:t>
            </a:r>
            <a:r>
              <a:rPr lang="en-IN" dirty="0" smtClean="0"/>
              <a:t>∃𝓍 (S𝓍⊃ P𝓍) 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sz="3100" i="1" u="sng" dirty="0" smtClean="0"/>
              <a:t>সাবেকি তর্কবিদ্যা ও প্রতীকী তর্কবিদ্যা</a:t>
            </a:r>
            <a:r>
              <a:rPr lang="en-IN" sz="3100" i="1" u="sng" dirty="0" smtClean="0"/>
              <a:t> (Traditional Logic and Symbolic Logic)</a:t>
            </a:r>
            <a:r>
              <a:rPr lang="en-IN" sz="3100" i="1" dirty="0" smtClean="0"/>
              <a:t>-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/>
          </a:bodyPr>
          <a:lstStyle/>
          <a:p>
            <a:r>
              <a:rPr lang="bn-IN" dirty="0" smtClean="0"/>
              <a:t>এখন প্রশ্ন হলো</a:t>
            </a:r>
            <a:r>
              <a:rPr lang="en-IN" dirty="0" smtClean="0"/>
              <a:t>- </a:t>
            </a:r>
            <a:r>
              <a:rPr lang="bn-IN" dirty="0" smtClean="0"/>
              <a:t>সাবেকি তর্কবিদ্যার সঙ্গে প্রতীকী তর্কবিদ্যার পার্থক্য কোথায়</a:t>
            </a:r>
            <a:r>
              <a:rPr lang="en-IN" dirty="0" smtClean="0"/>
              <a:t>? </a:t>
            </a:r>
            <a:r>
              <a:rPr lang="bn-IN" dirty="0" smtClean="0"/>
              <a:t>উভয় তর্কবিদ্যার মধ্যে পার্থক্য নির্ধারণ করতে গিয়ে ব্যাসন্</a:t>
            </a:r>
            <a:r>
              <a:rPr lang="en-IN" dirty="0" smtClean="0"/>
              <a:t> (</a:t>
            </a:r>
            <a:r>
              <a:rPr lang="en-IN" dirty="0" err="1" smtClean="0"/>
              <a:t>Basson</a:t>
            </a:r>
            <a:r>
              <a:rPr lang="en-IN" dirty="0" smtClean="0"/>
              <a:t>) </a:t>
            </a:r>
            <a:r>
              <a:rPr lang="bn-IN" dirty="0" smtClean="0"/>
              <a:t>ও ওকনার বলেন</a:t>
            </a:r>
            <a:r>
              <a:rPr lang="en-IN" dirty="0" smtClean="0"/>
              <a:t>, “</a:t>
            </a:r>
            <a:r>
              <a:rPr lang="bn-IN" dirty="0" smtClean="0"/>
              <a:t>প্রতীকী তর্কবিদ্যার একটা সংক্ষিপ্ত ইতিহাস আছে এবং সাবেকি বা অ্যারিস্টটলীয় যুক্তিবিদ্যার রয়েছে একটা সুদীর্ঘ ইতিহাস</a:t>
            </a:r>
            <a:r>
              <a:rPr lang="hi-IN" dirty="0" smtClean="0"/>
              <a:t>। </a:t>
            </a:r>
            <a:r>
              <a:rPr lang="bn-IN" dirty="0" smtClean="0"/>
              <a:t>তবু উভয়ের মধ্যে যে পার্থক্য সেটা হল ক্রমােন্নতির বিভিন্ন পর্যায়ের পার্থক্য</a:t>
            </a:r>
            <a:r>
              <a:rPr lang="en-IN" dirty="0" smtClean="0"/>
              <a:t>’</a:t>
            </a:r>
            <a:r>
              <a:rPr lang="hi-IN" dirty="0" smtClean="0"/>
              <a:t>। </a:t>
            </a:r>
            <a:r>
              <a:rPr lang="bn-IN" dirty="0" smtClean="0"/>
              <a:t>সহজভাবে বলা যায়</a:t>
            </a:r>
            <a:r>
              <a:rPr lang="en-IN" dirty="0" smtClean="0"/>
              <a:t>—</a:t>
            </a:r>
            <a:r>
              <a:rPr lang="bn-IN" dirty="0" smtClean="0"/>
              <a:t>প্রতীকী যুক্তিবিদ্যা অ্যারিস্টটলের যুক্তিবিদ্যারই সম্প্রসারণ</a:t>
            </a:r>
            <a:r>
              <a:rPr lang="en-IN" dirty="0" smtClean="0"/>
              <a:t>, </a:t>
            </a:r>
            <a:r>
              <a:rPr lang="bn-IN" dirty="0" smtClean="0"/>
              <a:t>অর্থাৎ</a:t>
            </a:r>
            <a:r>
              <a:rPr lang="en-IN" dirty="0" smtClean="0"/>
              <a:t>, </a:t>
            </a:r>
            <a:r>
              <a:rPr lang="bn-IN" dirty="0" smtClean="0"/>
              <a:t>পরিণতরূপ</a:t>
            </a:r>
            <a:r>
              <a:rPr lang="hi-IN" dirty="0" smtClean="0"/>
              <a:t>। </a:t>
            </a:r>
            <a:r>
              <a:rPr lang="bn-IN" dirty="0" smtClean="0"/>
              <a:t>অ্যারিস্টটলের তর্কবিদ্যায় যা অপেক্ষাকৃত আয়াসসাধ্য ছিল</a:t>
            </a:r>
            <a:r>
              <a:rPr lang="en-IN" dirty="0" smtClean="0"/>
              <a:t>, </a:t>
            </a:r>
            <a:r>
              <a:rPr lang="bn-IN" dirty="0" smtClean="0"/>
              <a:t>প্রতীকী যুক্তিবিদ্যায় তা অনায়াসসাধ্য হয়েছে</a:t>
            </a:r>
            <a:r>
              <a:rPr lang="hi-IN" dirty="0" smtClean="0"/>
              <a:t>। </a:t>
            </a:r>
            <a:r>
              <a:rPr lang="bn-IN" dirty="0" smtClean="0"/>
              <a:t>সাবেকি তর্কবিদ্যা ও প্রতীকী তর্কবিদ্যার পার্থক্য গুণগত নয়</a:t>
            </a:r>
            <a:r>
              <a:rPr lang="en-IN" dirty="0" smtClean="0"/>
              <a:t>, </a:t>
            </a:r>
            <a:r>
              <a:rPr lang="bn-IN" dirty="0" smtClean="0"/>
              <a:t>মাত্রাগত </a:t>
            </a:r>
            <a:r>
              <a:rPr lang="hi-IN" dirty="0" smtClean="0"/>
              <a:t>। 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52194"/>
          </a:xfrm>
        </p:spPr>
        <p:txBody>
          <a:bodyPr>
            <a:normAutofit/>
          </a:bodyPr>
          <a:lstStyle/>
          <a:p>
            <a:pPr>
              <a:buNone/>
            </a:pPr>
            <a:endParaRPr lang="en-IN" sz="8800" dirty="0" smtClean="0"/>
          </a:p>
          <a:p>
            <a:pPr>
              <a:buNone/>
            </a:pPr>
            <a:r>
              <a:rPr lang="en-IN" sz="8800" dirty="0" smtClean="0"/>
              <a:t>  THANK YOU</a:t>
            </a:r>
            <a:endParaRPr lang="en-IN" sz="8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</TotalTime>
  <Words>569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KHATRA ADIBASI MAHAVIDYALAYA</vt:lpstr>
      <vt:lpstr>সাঙ্কেতিক যুক্তিবিজ্ঞান</vt:lpstr>
      <vt:lpstr>প্রতীকের বিভাগ</vt:lpstr>
      <vt:lpstr>প্রতীকের অন্যান্য বিভাগ</vt:lpstr>
      <vt:lpstr>Slide 5</vt:lpstr>
      <vt:lpstr>সাবেকি তর্কবিদ্যা ও প্রতীকী তর্কবিদ্যা (Traditional Logic and Symbolic Logic)- </vt:lpstr>
      <vt:lpstr>Slide 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</dc:title>
  <dc:creator>UGC2</dc:creator>
  <cp:lastModifiedBy>UGC2</cp:lastModifiedBy>
  <cp:revision>2</cp:revision>
  <dcterms:created xsi:type="dcterms:W3CDTF">2023-01-31T08:41:50Z</dcterms:created>
  <dcterms:modified xsi:type="dcterms:W3CDTF">2023-01-31T08:56:02Z</dcterms:modified>
</cp:coreProperties>
</file>